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3" r:id="rId4"/>
    <p:sldId id="284" r:id="rId5"/>
    <p:sldId id="262" r:id="rId6"/>
    <p:sldId id="259" r:id="rId7"/>
    <p:sldId id="263" r:id="rId8"/>
    <p:sldId id="264" r:id="rId9"/>
    <p:sldId id="265" r:id="rId10"/>
    <p:sldId id="268" r:id="rId11"/>
    <p:sldId id="266" r:id="rId12"/>
    <p:sldId id="267" r:id="rId13"/>
    <p:sldId id="269" r:id="rId14"/>
    <p:sldId id="270" r:id="rId15"/>
    <p:sldId id="271" r:id="rId16"/>
    <p:sldId id="273" r:id="rId17"/>
    <p:sldId id="28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5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62F41-0742-4F71-9654-15A45818E1FD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EA509-58A4-47FB-9E44-6F49D8E1B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 out null</a:t>
            </a:r>
            <a:r>
              <a:rPr lang="en-US" baseline="0" dirty="0" smtClean="0"/>
              <a:t> hypothesis on board.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EA509-58A4-47FB-9E44-6F49D8E1B15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Draw</a:t>
            </a:r>
            <a:r>
              <a:rPr lang="en-US" baseline="0" dirty="0" smtClean="0"/>
              <a:t> a normal distribution on the board. Talk about how it’s possible to draw a really unusual sample, but it’s not likely. Spend time on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EA509-58A4-47FB-9E44-6F49D8E1B15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1CB16-D54B-48B3-9FBC-4423CBD806CF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E7EE7-0660-4D27-9389-2BF0E5E8FF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96653-1F49-4AD4-9BD2-CF6CCC675F0D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68814-BB40-4350-B915-4C7F63B89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1D59D-D27B-4436-ABF7-4FE64C66CE44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458C2-66CD-4B4C-8A10-4CAFEE4469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9DE12-F0E5-46CF-B640-3D223E7F1C17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3ECBA-F061-4179-947C-49B22F43D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68F6E-7C22-431D-9A05-637EAAB6B82B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4FA49-265D-4819-850E-6B2BA09ED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C2B5F-B0CE-42AD-95FB-144462DED883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6565D-C604-4F80-BFD8-42A96682F3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CBC89-4E60-49D9-9270-F3515DDF67D6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D20D1-66F2-4782-8C52-43FA340802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7FEA6-EF4F-4D17-BEC4-004EF996731B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FDC50-5D9D-4CEE-A0F3-D01958ECE3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BF271-3312-4AAC-9369-F0D359918737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C7A21-0F12-4BB1-95F5-8FA3C98BDF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C979F-996A-4599-9E60-E516CC7A4A67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D1943-0FC6-4452-8AFD-2862BEEDF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59423-20FC-499C-9071-5E581E672ECD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B0FBC-2763-495A-AEE4-723F5E73FA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6D92D9-5C14-46ED-9C8E-EE8EF357C364}" type="datetimeFigureOut">
              <a:rPr lang="en-US"/>
              <a:pPr>
                <a:defRPr/>
              </a:pPr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6599E7-E91D-479C-B917-24ABCD583A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>
                <a:latin typeface="Garamond" pitchFamily="18" charset="0"/>
              </a:rPr>
              <a:t/>
            </a:r>
            <a:br>
              <a:rPr lang="en-US" sz="4000" dirty="0" smtClean="0">
                <a:latin typeface="Garamond" pitchFamily="18" charset="0"/>
              </a:rPr>
            </a:br>
            <a:r>
              <a:rPr lang="en-US" sz="4000" dirty="0" smtClean="0">
                <a:latin typeface="Garamond" pitchFamily="18" charset="0"/>
              </a:rPr>
              <a:t>EDUC 200C</a:t>
            </a:r>
            <a:br>
              <a:rPr lang="en-US" sz="4000" dirty="0" smtClean="0">
                <a:latin typeface="Garamond" pitchFamily="18" charset="0"/>
              </a:rPr>
            </a:br>
            <a:endParaRPr lang="en-US" sz="4000" dirty="0" smtClean="0"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Garamond" pitchFamily="18" charset="0"/>
              </a:rPr>
              <a:t>Friday, October 26,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Goals for today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Homework</a:t>
            </a:r>
          </a:p>
          <a:p>
            <a:r>
              <a:rPr lang="en-US" dirty="0" smtClean="0">
                <a:latin typeface="Garamond" pitchFamily="18" charset="0"/>
              </a:rPr>
              <a:t>Midterm exam </a:t>
            </a:r>
          </a:p>
          <a:p>
            <a:r>
              <a:rPr lang="en-US" dirty="0" smtClean="0">
                <a:latin typeface="Garamond" pitchFamily="18" charset="0"/>
              </a:rPr>
              <a:t>Null Hypothesis</a:t>
            </a:r>
          </a:p>
          <a:p>
            <a:r>
              <a:rPr lang="en-US" dirty="0" smtClean="0">
                <a:latin typeface="Garamond" pitchFamily="18" charset="0"/>
              </a:rPr>
              <a:t>Sampling distributions</a:t>
            </a:r>
          </a:p>
          <a:p>
            <a:r>
              <a:rPr lang="en-US" dirty="0" smtClean="0">
                <a:latin typeface="Garamond" pitchFamily="18" charset="0"/>
              </a:rPr>
              <a:t>Hypothesis testing</a:t>
            </a:r>
          </a:p>
          <a:p>
            <a:r>
              <a:rPr lang="en-US" dirty="0" smtClean="0">
                <a:latin typeface="Garamond" pitchFamily="18" charset="0"/>
              </a:rPr>
              <a:t>Mid-quarter evaluations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The null hypothesis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Garamond" pitchFamily="18" charset="0"/>
              </a:rPr>
              <a:t>Example: A study compares the results of a new reading program for middle school students.  In this study, 36 students received the experimental reading program.</a:t>
            </a:r>
          </a:p>
          <a:p>
            <a:r>
              <a:rPr lang="en-US" dirty="0" smtClean="0">
                <a:latin typeface="Garamond" pitchFamily="18" charset="0"/>
              </a:rPr>
              <a:t>Each student’s reading score was measured before and after the program.  </a:t>
            </a:r>
          </a:p>
          <a:p>
            <a:r>
              <a:rPr lang="en-US" dirty="0" smtClean="0">
                <a:latin typeface="Garamond" pitchFamily="18" charset="0"/>
              </a:rPr>
              <a:t>What is the variable of interest?</a:t>
            </a:r>
          </a:p>
          <a:p>
            <a:pPr>
              <a:buNone/>
            </a:pPr>
            <a:r>
              <a:rPr lang="en-US" dirty="0" smtClean="0">
                <a:latin typeface="Garamond" pitchFamily="18" charset="0"/>
              </a:rPr>
              <a:t>		--</a:t>
            </a:r>
            <a:r>
              <a:rPr lang="en-US" sz="2400" dirty="0" smtClean="0">
                <a:latin typeface="Garamond" pitchFamily="18" charset="0"/>
              </a:rPr>
              <a:t>The variable of interest is the score change for each student.</a:t>
            </a:r>
            <a:endParaRPr lang="en-US" dirty="0" smtClean="0">
              <a:latin typeface="Garamond" pitchFamily="18" charset="0"/>
            </a:endParaRPr>
          </a:p>
          <a:p>
            <a:pPr lvl="1">
              <a:buNone/>
            </a:pPr>
            <a:r>
              <a:rPr lang="en-US" sz="2200" dirty="0" smtClean="0">
                <a:latin typeface="Garamond" pitchFamily="18" charset="0"/>
              </a:rPr>
              <a:t>		--</a:t>
            </a:r>
            <a:r>
              <a:rPr lang="en-US" sz="2400" dirty="0" smtClean="0">
                <a:latin typeface="Garamond" pitchFamily="18" charset="0"/>
              </a:rPr>
              <a:t>Score change is positive if a student’s score improved and 	 	  negative if the score got worse and zero if the student’s score 		  didn’t change.</a:t>
            </a:r>
            <a:endParaRPr lang="en-US" sz="1800" dirty="0" smtClean="0">
              <a:latin typeface="Garamond" pitchFamily="18" charset="0"/>
            </a:endParaRPr>
          </a:p>
          <a:p>
            <a:r>
              <a:rPr lang="en-US" dirty="0" smtClean="0">
                <a:latin typeface="Garamond" pitchFamily="18" charset="0"/>
              </a:rPr>
              <a:t>What is our null hypothesis?</a:t>
            </a:r>
            <a:endParaRPr lang="en-US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 testing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Null Hypothesis: </a:t>
            </a:r>
            <a:r>
              <a:rPr lang="en-US" dirty="0" smtClean="0"/>
              <a:t>A hypothesis to be tested. </a:t>
            </a:r>
          </a:p>
          <a:p>
            <a:r>
              <a:rPr lang="en-US" dirty="0" smtClean="0"/>
              <a:t>Use the symbol H</a:t>
            </a:r>
            <a:r>
              <a:rPr lang="en-US" baseline="-25000" dirty="0" smtClean="0"/>
              <a:t>0</a:t>
            </a:r>
            <a:r>
              <a:rPr lang="en-US" dirty="0" smtClean="0"/>
              <a:t> (e.g. H</a:t>
            </a:r>
            <a:r>
              <a:rPr lang="en-US" baseline="-25000" dirty="0" smtClean="0"/>
              <a:t>0</a:t>
            </a:r>
            <a:r>
              <a:rPr lang="en-US" dirty="0" smtClean="0"/>
              <a:t> : X</a:t>
            </a:r>
            <a:r>
              <a:rPr lang="el-GR" dirty="0" smtClean="0"/>
              <a:t>=0)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Alternative Hypothesis: </a:t>
            </a:r>
            <a:r>
              <a:rPr lang="en-US" dirty="0" smtClean="0"/>
              <a:t>A hypothesis that represents the opposite of the null hypothesis.</a:t>
            </a:r>
          </a:p>
          <a:p>
            <a:r>
              <a:rPr lang="en-US" dirty="0" smtClean="0"/>
              <a:t>One or the other must be true, there can be no third option </a:t>
            </a:r>
          </a:p>
          <a:p>
            <a:r>
              <a:rPr lang="en-US" dirty="0" smtClean="0"/>
              <a:t>Use the symbol H</a:t>
            </a:r>
            <a:r>
              <a:rPr lang="en-US" baseline="-25000" dirty="0" smtClean="0"/>
              <a:t>A</a:t>
            </a:r>
            <a:r>
              <a:rPr lang="en-US" dirty="0" smtClean="0"/>
              <a:t> or H</a:t>
            </a:r>
            <a:r>
              <a:rPr lang="en-US" baseline="-25000" dirty="0" smtClean="0"/>
              <a:t>1</a:t>
            </a:r>
            <a:r>
              <a:rPr lang="en-US" dirty="0" smtClean="0"/>
              <a:t> (e.g. H</a:t>
            </a:r>
            <a:r>
              <a:rPr lang="en-US" baseline="-25000" dirty="0" smtClean="0"/>
              <a:t>A </a:t>
            </a:r>
            <a:r>
              <a:rPr lang="en-US" dirty="0" smtClean="0"/>
              <a:t>: X</a:t>
            </a:r>
            <a:r>
              <a:rPr lang="el-GR" dirty="0" smtClean="0"/>
              <a:t>≠0)</a:t>
            </a:r>
            <a:endParaRPr lang="en-US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Hypothesis Test: </a:t>
            </a:r>
            <a:r>
              <a:rPr lang="en-US" dirty="0" smtClean="0"/>
              <a:t>The test of whether the null hypothesis (H</a:t>
            </a:r>
            <a:r>
              <a:rPr lang="en-US" baseline="-25000" dirty="0" smtClean="0"/>
              <a:t>0</a:t>
            </a:r>
            <a:r>
              <a:rPr lang="en-US" dirty="0" smtClean="0"/>
              <a:t>) </a:t>
            </a:r>
            <a:r>
              <a:rPr lang="en-US" i="1" dirty="0" smtClean="0"/>
              <a:t>should be rejected in favor </a:t>
            </a:r>
            <a:r>
              <a:rPr lang="en-US" dirty="0" smtClean="0"/>
              <a:t>of the alternative hypothesis.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The importance of sample size</a:t>
            </a:r>
            <a:endParaRPr lang="en-US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1295400" y="3810000"/>
          <a:ext cx="8240712" cy="493713"/>
        </p:xfrm>
        <a:graphic>
          <a:graphicData uri="http://schemas.openxmlformats.org/presentationml/2006/ole">
            <p:oleObj spid="_x0000_s16388" name="Document" r:id="rId3" imgW="8241399" imgH="493691" progId="Word.Document.12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Sampl</a:t>
            </a:r>
            <a:r>
              <a:rPr lang="en-US" i="1" dirty="0" smtClean="0">
                <a:latin typeface="Garamond" pitchFamily="18" charset="0"/>
              </a:rPr>
              <a:t>ing</a:t>
            </a:r>
            <a:r>
              <a:rPr lang="en-US" dirty="0" smtClean="0">
                <a:latin typeface="Garamond" pitchFamily="18" charset="0"/>
              </a:rPr>
              <a:t> </a:t>
            </a:r>
            <a:r>
              <a:rPr lang="en-US" dirty="0" smtClean="0">
                <a:latin typeface="Garamond" pitchFamily="18" charset="0"/>
              </a:rPr>
              <a:t>Distributions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Garamond" pitchFamily="18" charset="0"/>
              </a:rPr>
              <a:t>Population distribution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Based on all members on a population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μ and </a:t>
            </a:r>
            <a:r>
              <a:rPr lang="el-GR" dirty="0" smtClean="0">
                <a:latin typeface="Garamond" pitchFamily="18" charset="0"/>
              </a:rPr>
              <a:t>σ</a:t>
            </a:r>
            <a:r>
              <a:rPr lang="en-US" dirty="0" smtClean="0">
                <a:latin typeface="Garamond" pitchFamily="18" charset="0"/>
              </a:rPr>
              <a:t> 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Rarely do we know true values, hope to estimate them</a:t>
            </a:r>
          </a:p>
          <a:p>
            <a:r>
              <a:rPr lang="en-US" dirty="0" smtClean="0">
                <a:latin typeface="Garamond" pitchFamily="18" charset="0"/>
              </a:rPr>
              <a:t>Sample distribution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Based on a single sample of the population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    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Calculate these to try to describe the population</a:t>
            </a:r>
          </a:p>
          <a:p>
            <a:r>
              <a:rPr lang="en-US" dirty="0" smtClean="0">
                <a:latin typeface="Garamond" pitchFamily="18" charset="0"/>
              </a:rPr>
              <a:t>Sampling distribution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From multiple samples, each with own mean and </a:t>
            </a:r>
            <a:r>
              <a:rPr lang="en-US" dirty="0" err="1" smtClean="0">
                <a:latin typeface="Garamond" pitchFamily="18" charset="0"/>
              </a:rPr>
              <a:t>sd</a:t>
            </a:r>
            <a:endParaRPr lang="en-US" dirty="0" smtClean="0">
              <a:latin typeface="Garamond" pitchFamily="18" charset="0"/>
            </a:endParaRPr>
          </a:p>
          <a:p>
            <a:pPr lvl="1"/>
            <a:r>
              <a:rPr lang="en-US" dirty="0" smtClean="0">
                <a:latin typeface="Garamond" pitchFamily="18" charset="0"/>
              </a:rPr>
              <a:t>Distribution captures uncertainty about how well the sample statistics represent the population parameters</a:t>
            </a:r>
          </a:p>
          <a:p>
            <a:pPr lvl="1"/>
            <a:endParaRPr lang="en-US" dirty="0" smtClean="0">
              <a:latin typeface="Garamond" pitchFamily="18" charset="0"/>
            </a:endParaRPr>
          </a:p>
          <a:p>
            <a:pPr lvl="1"/>
            <a:endParaRPr lang="en-US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mpling5_20.wm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685800"/>
            <a:ext cx="3581400" cy="2514600"/>
          </a:xfrm>
          <a:prstGeom prst="rect">
            <a:avLst/>
          </a:prstGeom>
        </p:spPr>
      </p:pic>
      <p:pic>
        <p:nvPicPr>
          <p:cNvPr id="5" name="Picture 4" descr="sampling10_20.wm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00600" y="685800"/>
            <a:ext cx="3581400" cy="2514600"/>
          </a:xfrm>
          <a:prstGeom prst="rect">
            <a:avLst/>
          </a:prstGeom>
        </p:spPr>
      </p:pic>
      <p:pic>
        <p:nvPicPr>
          <p:cNvPr id="6" name="Picture 5" descr="sampling20_20.wm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800" y="3657600"/>
            <a:ext cx="3581400" cy="2514600"/>
          </a:xfrm>
          <a:prstGeom prst="rect">
            <a:avLst/>
          </a:prstGeom>
        </p:spPr>
      </p:pic>
      <p:pic>
        <p:nvPicPr>
          <p:cNvPr id="7" name="Picture 6" descr="sampling50_20.wm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00600" y="3657600"/>
            <a:ext cx="3572317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" y="76200"/>
            <a:ext cx="8949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20 samples randomly drawn from a population with mean = 0 and </a:t>
            </a:r>
            <a:r>
              <a:rPr lang="en-US" sz="2400" dirty="0" err="1" smtClean="0">
                <a:latin typeface="+mj-lt"/>
              </a:rPr>
              <a:t>sd</a:t>
            </a:r>
            <a:r>
              <a:rPr lang="en-US" sz="2400" dirty="0" smtClean="0">
                <a:latin typeface="+mj-lt"/>
              </a:rPr>
              <a:t> = 2</a:t>
            </a:r>
            <a:endParaRPr lang="en-US" sz="2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3200400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N = 5</a:t>
            </a:r>
            <a:endParaRPr lang="en-US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36687" y="3200400"/>
            <a:ext cx="849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N = 10</a:t>
            </a:r>
            <a:endParaRPr lang="en-US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7400" y="6183868"/>
            <a:ext cx="849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N = 20</a:t>
            </a:r>
            <a:endParaRPr lang="en-US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93292" y="6183868"/>
            <a:ext cx="849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N = 50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Number of samples and the Central Limit Theorem</a:t>
            </a:r>
            <a:endParaRPr lang="en-US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st20_10.wm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" y="762000"/>
            <a:ext cx="3581400" cy="2514600"/>
          </a:xfrm>
          <a:prstGeom prst="rect">
            <a:avLst/>
          </a:prstGeom>
        </p:spPr>
      </p:pic>
      <p:pic>
        <p:nvPicPr>
          <p:cNvPr id="5" name="Picture 4" descr="hist20_20.wm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00600" y="762000"/>
            <a:ext cx="3581400" cy="2514600"/>
          </a:xfrm>
          <a:prstGeom prst="rect">
            <a:avLst/>
          </a:prstGeom>
        </p:spPr>
      </p:pic>
      <p:pic>
        <p:nvPicPr>
          <p:cNvPr id="6" name="Picture 5" descr="hist20_50.wm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800" y="3810000"/>
            <a:ext cx="3581400" cy="2514600"/>
          </a:xfrm>
          <a:prstGeom prst="rect">
            <a:avLst/>
          </a:prstGeom>
        </p:spPr>
      </p:pic>
      <p:pic>
        <p:nvPicPr>
          <p:cNvPr id="7" name="Picture 6" descr="hist20_100.wmf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00600" y="3810000"/>
            <a:ext cx="3581400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258" y="0"/>
            <a:ext cx="844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As the number of samples increases, the distribution of sample means approaches </a:t>
            </a:r>
          </a:p>
          <a:p>
            <a:r>
              <a:rPr lang="en-US" sz="2000" dirty="0" smtClean="0">
                <a:latin typeface="+mj-lt"/>
              </a:rPr>
              <a:t>a normal distribution with a mean equal to the population mean</a:t>
            </a:r>
            <a:endParaRPr lang="en-US" sz="20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9642" y="3276600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10 Samples</a:t>
            </a:r>
            <a:endParaRPr lang="en-US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3276600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2</a:t>
            </a:r>
            <a:r>
              <a:rPr lang="en-US" dirty="0" smtClean="0">
                <a:latin typeface="+mn-lt"/>
              </a:rPr>
              <a:t>0 Samples</a:t>
            </a:r>
            <a:endParaRPr lang="en-US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6336268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5</a:t>
            </a:r>
            <a:r>
              <a:rPr lang="en-US" dirty="0" smtClean="0">
                <a:latin typeface="+mn-lt"/>
              </a:rPr>
              <a:t>0 Samples</a:t>
            </a:r>
            <a:endParaRPr lang="en-US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20642" y="6336268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100 Samples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error of the mean</a:t>
            </a:r>
            <a:br>
              <a:rPr lang="en-US" dirty="0" smtClean="0"/>
            </a:br>
            <a:r>
              <a:rPr lang="en-US" sz="1800" dirty="0" smtClean="0"/>
              <a:t>(different from standard error of the estimate)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description of the standard deviation of the distribution of sample </a:t>
            </a:r>
            <a:r>
              <a:rPr lang="en-US" dirty="0" smtClean="0"/>
              <a:t>means.</a:t>
            </a:r>
            <a:endParaRPr lang="en-US" dirty="0" smtClean="0"/>
          </a:p>
          <a:p>
            <a:r>
              <a:rPr lang="en-US" dirty="0" smtClean="0"/>
              <a:t>As we just saw, this is related to the sample </a:t>
            </a:r>
            <a:r>
              <a:rPr lang="en-US" dirty="0" smtClean="0"/>
              <a:t>size.</a:t>
            </a:r>
            <a:endParaRPr lang="en-US" dirty="0" smtClean="0"/>
          </a:p>
          <a:p>
            <a:pPr lvl="1"/>
            <a:r>
              <a:rPr lang="en-US" dirty="0" smtClean="0"/>
              <a:t>Larger samples mean smaller variation in sample </a:t>
            </a:r>
            <a:r>
              <a:rPr lang="en-US" dirty="0" smtClean="0"/>
              <a:t>means.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-504198" y="4191000"/>
          <a:ext cx="10105398" cy="1066800"/>
        </p:xfrm>
        <a:graphic>
          <a:graphicData uri="http://schemas.openxmlformats.org/presentationml/2006/ole">
            <p:oleObj spid="_x0000_s17411" name="Document" r:id="rId3" imgW="8241399" imgH="869717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comes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Recalling the reading program example, we want to know whether the post-treatment sample of scores “looks like” the original sample.</a:t>
            </a:r>
          </a:p>
          <a:p>
            <a:r>
              <a:rPr lang="en-US" dirty="0" smtClean="0"/>
              <a:t>We know, by the CLT, sample means are normally distributed.</a:t>
            </a:r>
          </a:p>
          <a:p>
            <a:r>
              <a:rPr lang="en-US" dirty="0" smtClean="0"/>
              <a:t>We know how to calculate the standard error of those sample means.</a:t>
            </a:r>
          </a:p>
          <a:p>
            <a:r>
              <a:rPr lang="en-US" dirty="0" smtClean="0"/>
              <a:t>This allows for the conversion of our sample mean to a z-score that can be compared to the standard normal distribution.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Reading program example, continued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Pre-treatment scores have a mean of 45 and a standard deviation of 10</a:t>
            </a:r>
          </a:p>
          <a:p>
            <a:r>
              <a:rPr lang="en-US" dirty="0" smtClean="0"/>
              <a:t>Post-treatment score mean = 49</a:t>
            </a:r>
          </a:p>
          <a:p>
            <a:endParaRPr lang="en-US" dirty="0" smtClean="0"/>
          </a:p>
          <a:p>
            <a:r>
              <a:rPr lang="en-US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: post treatment scores = 45 (no change)</a:t>
            </a:r>
          </a:p>
          <a:p>
            <a:r>
              <a:rPr lang="en-US" dirty="0" smtClean="0"/>
              <a:t>H</a:t>
            </a:r>
            <a:r>
              <a:rPr lang="en-US" baseline="-25000" dirty="0" smtClean="0"/>
              <a:t>1</a:t>
            </a:r>
            <a:r>
              <a:rPr lang="en-US" dirty="0" smtClean="0"/>
              <a:t>: post treatment scores ≠ 45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program example,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581400" y="2819400"/>
            <a:ext cx="609600" cy="381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90600" y="2286000"/>
            <a:ext cx="3085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Post-treatment mean</a:t>
            </a:r>
            <a:endParaRPr lang="en-US" sz="28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8768" y="1905000"/>
            <a:ext cx="30408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Pre-treatment mean</a:t>
            </a:r>
          </a:p>
          <a:p>
            <a:r>
              <a:rPr lang="en-US" sz="2800" dirty="0" smtClean="0">
                <a:latin typeface="+mj-lt"/>
              </a:rPr>
              <a:t>(our null hypothesis)</a:t>
            </a:r>
            <a:endParaRPr lang="en-US" sz="2800" dirty="0">
              <a:latin typeface="+mj-lt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5410200" y="2895600"/>
            <a:ext cx="609600" cy="381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304800" y="3238500"/>
          <a:ext cx="8240712" cy="1333500"/>
        </p:xfrm>
        <a:graphic>
          <a:graphicData uri="http://schemas.openxmlformats.org/presentationml/2006/ole">
            <p:oleObj spid="_x0000_s18435" name="Document" r:id="rId3" imgW="8241399" imgH="1333182" progId="Word.Document.12">
              <p:embed/>
            </p:oleObj>
          </a:graphicData>
        </a:graphic>
      </p:graphicFrame>
      <p:sp>
        <p:nvSpPr>
          <p:cNvPr id="11" name="Left Brace 10"/>
          <p:cNvSpPr/>
          <p:nvPr/>
        </p:nvSpPr>
        <p:spPr>
          <a:xfrm>
            <a:off x="3962400" y="3810000"/>
            <a:ext cx="228600" cy="685800"/>
          </a:xfrm>
          <a:prstGeom prst="leftBrac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7343" y="3810000"/>
            <a:ext cx="3485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Standard error of mean</a:t>
            </a:r>
            <a:endParaRPr lang="en-US" sz="2800" dirty="0">
              <a:latin typeface="+mn-lt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0800000" flipV="1">
            <a:off x="5105401" y="3733800"/>
            <a:ext cx="914400" cy="152400"/>
          </a:xfrm>
          <a:prstGeom prst="straightConnector1">
            <a:avLst/>
          </a:prstGeom>
          <a:ln w="19050">
            <a:solidFill>
              <a:schemeClr val="tx1">
                <a:lumMod val="9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19800" y="3429000"/>
            <a:ext cx="29730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Population standard</a:t>
            </a:r>
          </a:p>
          <a:p>
            <a:r>
              <a:rPr lang="en-US" sz="2800" dirty="0" smtClean="0">
                <a:latin typeface="+mn-lt"/>
              </a:rPr>
              <a:t>deviation</a:t>
            </a:r>
            <a:endParaRPr lang="en-US" sz="2800" dirty="0">
              <a:latin typeface="+mn-lt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0800000">
            <a:off x="5105400" y="4495800"/>
            <a:ext cx="762000" cy="533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943600" y="4800600"/>
            <a:ext cx="1798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Sample size</a:t>
            </a:r>
            <a:endParaRPr lang="en-US" sz="2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program example,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581400" y="2819400"/>
            <a:ext cx="609600" cy="381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90600" y="2286000"/>
            <a:ext cx="3085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Post-treatment mean</a:t>
            </a:r>
            <a:endParaRPr lang="en-US" sz="28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8768" y="1905000"/>
            <a:ext cx="30408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Pre-treatment mean</a:t>
            </a:r>
          </a:p>
          <a:p>
            <a:r>
              <a:rPr lang="en-US" sz="2800" dirty="0" smtClean="0">
                <a:latin typeface="+mj-lt"/>
              </a:rPr>
              <a:t>(our null hypothesis)</a:t>
            </a:r>
            <a:endParaRPr lang="en-US" sz="2800" dirty="0">
              <a:latin typeface="+mj-lt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5410200" y="2895600"/>
            <a:ext cx="609600" cy="381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304800" y="3238500"/>
          <a:ext cx="8240712" cy="1333500"/>
        </p:xfrm>
        <a:graphic>
          <a:graphicData uri="http://schemas.openxmlformats.org/presentationml/2006/ole">
            <p:oleObj spid="_x0000_s44034" name="Document" r:id="rId3" imgW="8241399" imgH="1333182" progId="Word.Document.12">
              <p:embed/>
            </p:oleObj>
          </a:graphicData>
        </a:graphic>
      </p:graphicFrame>
      <p:sp>
        <p:nvSpPr>
          <p:cNvPr id="11" name="Left Brace 10"/>
          <p:cNvSpPr/>
          <p:nvPr/>
        </p:nvSpPr>
        <p:spPr>
          <a:xfrm>
            <a:off x="3962400" y="3810000"/>
            <a:ext cx="228600" cy="685800"/>
          </a:xfrm>
          <a:prstGeom prst="leftBrac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7343" y="3810000"/>
            <a:ext cx="3485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Standard error of mean</a:t>
            </a:r>
            <a:endParaRPr lang="en-US" sz="2800" dirty="0">
              <a:latin typeface="+mn-lt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0800000" flipV="1">
            <a:off x="5105401" y="3733800"/>
            <a:ext cx="914400" cy="152400"/>
          </a:xfrm>
          <a:prstGeom prst="straightConnector1">
            <a:avLst/>
          </a:prstGeom>
          <a:ln w="19050">
            <a:solidFill>
              <a:schemeClr val="tx1">
                <a:lumMod val="9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19800" y="3429000"/>
            <a:ext cx="29730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Population standard</a:t>
            </a:r>
          </a:p>
          <a:p>
            <a:r>
              <a:rPr lang="en-US" sz="2800" dirty="0" smtClean="0">
                <a:latin typeface="+mn-lt"/>
              </a:rPr>
              <a:t>deviation</a:t>
            </a:r>
            <a:endParaRPr lang="en-US" sz="2800" dirty="0">
              <a:latin typeface="+mn-lt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0800000">
            <a:off x="5105400" y="4495800"/>
            <a:ext cx="762000" cy="533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943600" y="4800600"/>
            <a:ext cx="1798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Sample size</a:t>
            </a:r>
            <a:endParaRPr lang="en-US" sz="2800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0" y="5638800"/>
            <a:ext cx="56189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Note: We assume here that our pre-treatment</a:t>
            </a:r>
          </a:p>
          <a:p>
            <a:r>
              <a:rPr lang="en-US" sz="1600" dirty="0" smtClean="0">
                <a:latin typeface="+mn-lt"/>
              </a:rPr>
              <a:t>sample mean and </a:t>
            </a:r>
            <a:r>
              <a:rPr lang="en-US" sz="1600" dirty="0" err="1" smtClean="0">
                <a:latin typeface="+mn-lt"/>
              </a:rPr>
              <a:t>sd</a:t>
            </a:r>
            <a:r>
              <a:rPr lang="en-US" sz="1600" dirty="0" smtClean="0">
                <a:latin typeface="+mn-lt"/>
              </a:rPr>
              <a:t> are the same as the population parameters.</a:t>
            </a:r>
          </a:p>
          <a:p>
            <a:r>
              <a:rPr lang="en-US" sz="1600" dirty="0" smtClean="0">
                <a:latin typeface="+mn-lt"/>
              </a:rPr>
              <a:t>This isn’t quite right, but we discuss how to deal with this next week.</a:t>
            </a:r>
            <a:endParaRPr 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Reject the null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z = 2.4</a:t>
            </a:r>
          </a:p>
          <a:p>
            <a:r>
              <a:rPr lang="en-US" dirty="0" smtClean="0"/>
              <a:t>Checking pg. 467 in our book we see that a average score of 49 is greater than 99.18% of the means we would expect to see if the sample had not changed</a:t>
            </a:r>
          </a:p>
          <a:p>
            <a:r>
              <a:rPr lang="en-US" dirty="0" smtClean="0"/>
              <a:t>Conversely, there is a 0.82 % chance we would see a score of 49 or higher if scores had not changed</a:t>
            </a:r>
          </a:p>
          <a:p>
            <a:r>
              <a:rPr lang="en-US" dirty="0" smtClean="0"/>
              <a:t>Further, we know 1.64% of sample means will have z-scores as or more extreme (on either side of the mean)</a:t>
            </a:r>
          </a:p>
          <a:p>
            <a:r>
              <a:rPr lang="en-US" dirty="0" smtClean="0"/>
              <a:t>This exceeds the typical </a:t>
            </a:r>
            <a:r>
              <a:rPr lang="el-GR" dirty="0" smtClean="0">
                <a:latin typeface="Cambria Math"/>
                <a:ea typeface="Cambria Math"/>
              </a:rPr>
              <a:t>α</a:t>
            </a:r>
            <a:r>
              <a:rPr lang="en-US" dirty="0" smtClean="0">
                <a:latin typeface="Cambria Math"/>
                <a:ea typeface="Cambria Math"/>
              </a:rPr>
              <a:t>=.05</a:t>
            </a:r>
            <a:r>
              <a:rPr lang="en-US" dirty="0" smtClean="0"/>
              <a:t> threshold for rejecting the null hypothesis</a:t>
            </a:r>
          </a:p>
          <a:p>
            <a:r>
              <a:rPr lang="en-US" dirty="0" smtClean="0"/>
              <a:t>Thus we reject our null hypothesis with the recognition that there is a 1.64% chance we made a type I error (rejected the null when in fact it was true)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 testing vocabulary, part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never “accept” the null, we just “reject the null” or “fail to reject the null”.</a:t>
            </a:r>
          </a:p>
          <a:p>
            <a:pPr lvl="1"/>
            <a:r>
              <a:rPr lang="en-US" dirty="0" smtClean="0"/>
              <a:t>If the null hypothesis is rejected, we conclude that the alternative hypothesis is true within the scope of our alpha.</a:t>
            </a:r>
          </a:p>
          <a:p>
            <a:pPr lvl="1"/>
            <a:r>
              <a:rPr lang="en-US" dirty="0" smtClean="0"/>
              <a:t>If the null hypothesis is not rejected, we conclude that the data do not provide sufficient evidence to support the alternative hypothesis (i.e. we don’t know at this time).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Mid-quarter section evaluation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/>
              <a:t>Please fill out an evaluation to let me know how to improve this class for you!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ctio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3212</TotalTime>
  <Words>816</Words>
  <Application>Microsoft Office PowerPoint</Application>
  <PresentationFormat>On-screen Show (4:3)</PresentationFormat>
  <Paragraphs>102</Paragraphs>
  <Slides>17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Document</vt:lpstr>
      <vt:lpstr> EDUC 200C </vt:lpstr>
      <vt:lpstr>Goals for today</vt:lpstr>
      <vt:lpstr>The null hypothesis</vt:lpstr>
      <vt:lpstr>Hypothesis testing vocabulary</vt:lpstr>
      <vt:lpstr>The importance of sample size</vt:lpstr>
      <vt:lpstr>Sampling Distributions</vt:lpstr>
      <vt:lpstr>Slide 7</vt:lpstr>
      <vt:lpstr>Number of samples and the Central Limit Theorem</vt:lpstr>
      <vt:lpstr>Slide 9</vt:lpstr>
      <vt:lpstr>Standard error of the mean (different from standard error of the estimate)</vt:lpstr>
      <vt:lpstr>How it comes together</vt:lpstr>
      <vt:lpstr>Reading program example, continued</vt:lpstr>
      <vt:lpstr>Reading program example, continued</vt:lpstr>
      <vt:lpstr>Reading program example, continued</vt:lpstr>
      <vt:lpstr>Reject the null</vt:lpstr>
      <vt:lpstr>Hypothesis testing vocabulary, part 2</vt:lpstr>
      <vt:lpstr>Mid-quarter section evaluation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</dc:creator>
  <cp:lastModifiedBy>Melissa Kemmerle</cp:lastModifiedBy>
  <cp:revision>45</cp:revision>
  <dcterms:created xsi:type="dcterms:W3CDTF">2010-10-21T17:16:18Z</dcterms:created>
  <dcterms:modified xsi:type="dcterms:W3CDTF">2012-10-26T17:01:05Z</dcterms:modified>
</cp:coreProperties>
</file>